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0" r:id="rId3"/>
    <p:sldId id="261" r:id="rId4"/>
    <p:sldId id="270" r:id="rId5"/>
    <p:sldId id="265" r:id="rId6"/>
    <p:sldId id="266" r:id="rId7"/>
    <p:sldId id="271" r:id="rId8"/>
    <p:sldId id="267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61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A2F"/>
    <a:srgbClr val="FAFAFA"/>
    <a:srgbClr val="EAEAEA"/>
    <a:srgbClr val="C8C8C8"/>
    <a:srgbClr val="1D1D1B"/>
    <a:srgbClr val="F5F5F5"/>
    <a:srgbClr val="464949"/>
    <a:srgbClr val="6C2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317"/>
    <p:restoredTop sz="82213"/>
  </p:normalViewPr>
  <p:slideViewPr>
    <p:cSldViewPr snapToGrid="0" showGuides="1">
      <p:cViewPr>
        <p:scale>
          <a:sx n="75" d="100"/>
          <a:sy n="75" d="100"/>
        </p:scale>
        <p:origin x="632" y="728"/>
      </p:cViewPr>
      <p:guideLst>
        <p:guide orient="horz" pos="4088"/>
        <p:guide pos="61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0" d="100"/>
        <a:sy n="3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2" d="100"/>
          <a:sy n="92" d="100"/>
        </p:scale>
        <p:origin x="2864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FFC6F-BABB-A645-86A0-244CDE5D0A39}" type="datetimeFigureOut">
              <a:rPr lang="en-US" smtClean="0"/>
              <a:t>11/1/25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B7312-A7E7-034D-8D8E-CA8160B13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9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Exo" pitchFamily="2" charset="77"/>
              </a:rPr>
              <a:t>Welcome!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22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0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dirty="0">
              <a:latin typeface="Exo Medium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235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74CE3C-7C5A-1F48-6883-15D6BA6DB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8782E6-BE85-B5E4-20C9-8CEAC9D321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A67D4E-3232-463D-58EB-3F35DFC7F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dirty="0">
              <a:latin typeface="Exo Medium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2555F-6315-FCA0-459B-AA06B5EF99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18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973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32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F44C0-0606-1C59-38B8-5DD416A8C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2F7B64-453B-7481-2CD7-834E1F3AA4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1266E1-EF66-BF49-FA5C-2010BC8AF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786745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kern="1200" dirty="0">
              <a:solidFill>
                <a:schemeClr val="tx1"/>
              </a:solidFill>
              <a:effectLst/>
              <a:latin typeface="Exo Medium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29CE15-1E72-D566-77A2-1D0ECEBC0E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849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49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042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520A6-3F1A-63F2-54F3-D5A84ED596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6C3756-796B-38A3-650D-A833ED6EC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6A1D1-F88A-0580-77DB-7CFDF9B061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C01194-A301-E147-BD7F-0CDD649E9A6B}" type="datetime1">
              <a:rPr lang="en-NZ" smtClean="0"/>
              <a:t>01/11/2025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88130-B1C8-BFB3-9E56-D7A4BB43A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B4B6-D9CA-879D-9E29-16F6C4BE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4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C58EF-0C2E-50E5-C05B-9517DDAFC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9BE189-A4C1-04D1-2553-F4CF7A13D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D43D2-4015-9FD2-4456-2637B7A689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FEBD71-23B5-144A-95D7-D8E014A08561}" type="datetime1">
              <a:rPr lang="en-NZ" smtClean="0"/>
              <a:t>01/11/2025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4A6BA-68BF-24DA-EB5B-A53D6B01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F4EF7-0EAF-376A-945A-A5BA52AF4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02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3A04C0-C83B-4351-B449-072BC451C7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2AA152-72DE-268B-79F4-5D0EF2AEF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951C5-14B8-3326-B04B-21B97391DD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A09F75-6623-2D43-9357-BD1FD1FEB9E8}" type="datetime1">
              <a:rPr lang="en-NZ" smtClean="0"/>
              <a:t>01/11/2025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1FEE4-7AB0-ED4D-915A-F56493C8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DB00C-A675-192B-408B-77E4E0199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4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99E44-098C-4EC1-05F3-71537DE036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B26B03-28D1-1040-AC6B-6437664F37EE}" type="datetime1">
              <a:rPr lang="en-NZ" smtClean="0"/>
              <a:t>01/11/2025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91D73-6BF4-2BB7-0DEA-9F75B0834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D5E2A-EDB1-9E0E-9F2E-7B69DB134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377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 userDrawn="1">
          <p15:clr>
            <a:srgbClr val="FBAE40"/>
          </p15:clr>
        </p15:guide>
        <p15:guide id="2" pos="61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62FCA-491C-0429-1C59-798CAA4D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8A2122-EEC9-81AD-703B-AC662890C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50198-8F73-B6CA-E978-F1593A6689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54A3CD-2B8B-0447-BA13-CBEC69C79F77}" type="datetime1">
              <a:rPr lang="en-NZ" smtClean="0"/>
              <a:t>01/11/2025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083ED-21DC-71F5-2E37-4EAA306E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60A2B-A526-33F3-4271-C7128E6C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03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AD1A6-98A2-2EB2-3923-2B7036022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94342-A651-73E3-F0CF-B7A3E895A1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BAF8A7-2DDC-3430-4FE4-C58C8C0AF8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9DA05-8C7D-FA86-33C3-9FB6FBBC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06D5C73-3CE3-754D-B18E-F2BBB228EB3E}" type="datetime1">
              <a:rPr lang="en-NZ" smtClean="0"/>
              <a:t>01/11/2025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FEFC05-215C-F40B-8917-AAD43ED4E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733682-5CAB-6FF6-8F35-63BA4354D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1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68B6F-AF77-B943-E441-6EC7CDFC1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EF44C-C173-C7BF-CF04-E6C1CC58C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224016-E7C8-F81A-C5CA-8E75C3562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83B389-9948-E926-CF76-302F488F55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DB459E-402F-DF96-38F2-E9CE601AE1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A71FC6-9B91-CABD-EC63-71F7A1131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B76C4D-8D3E-6346-AF63-AB7AF0995063}" type="datetime1">
              <a:rPr lang="en-NZ" smtClean="0"/>
              <a:t>01/11/2025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6EECB8-1735-687F-0087-358BF238E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0C2E89-463A-E69B-8D3F-CE5FD930F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8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747543-4298-A7C5-FA18-E15518465F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D4B648-6C9B-1B4F-994F-8DF154962EDF}" type="datetime1">
              <a:rPr lang="en-NZ" smtClean="0"/>
              <a:t>01/11/2025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62553E-7D54-7B51-C46A-DBBE9DA08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910DC2-46E3-4D54-F996-CDCD1370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E7BA3A-7A48-9F55-8208-FE8B27A1EA00}"/>
              </a:ext>
            </a:extLst>
          </p:cNvPr>
          <p:cNvSpPr txBox="1">
            <a:spLocks/>
          </p:cNvSpPr>
          <p:nvPr userDrawn="1"/>
        </p:nvSpPr>
        <p:spPr>
          <a:xfrm>
            <a:off x="879090" y="1445652"/>
            <a:ext cx="483616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Identity &amp; Difference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FA1CDF2-2A2E-E6D3-2A5D-455E351CE02D}"/>
              </a:ext>
            </a:extLst>
          </p:cNvPr>
          <p:cNvSpPr txBox="1">
            <a:spLocks/>
          </p:cNvSpPr>
          <p:nvPr userDrawn="1"/>
        </p:nvSpPr>
        <p:spPr>
          <a:xfrm>
            <a:off x="1240613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Autumn: Term One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D60B077-531C-3B0D-2CD6-0FB7DE433E76}"/>
              </a:ext>
            </a:extLst>
          </p:cNvPr>
          <p:cNvSpPr txBox="1">
            <a:spLocks/>
          </p:cNvSpPr>
          <p:nvPr userDrawn="1"/>
        </p:nvSpPr>
        <p:spPr>
          <a:xfrm>
            <a:off x="879090" y="2375332"/>
            <a:ext cx="6384471" cy="1556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NZ" sz="2400" dirty="0"/>
              <a:t>Exploring how everyone is unique,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dismantling the idea of “normal”,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and building confidence in being yourself.</a:t>
            </a:r>
            <a:endParaRPr lang="en-US" sz="2400" b="1" dirty="0">
              <a:latin typeface="Exo SemiBold" pitchFamily="2" charset="77"/>
            </a:endParaRPr>
          </a:p>
        </p:txBody>
      </p:sp>
      <p:pic>
        <p:nvPicPr>
          <p:cNvPr id="9" name="Graphic 8" descr="Leaf with solid fill">
            <a:extLst>
              <a:ext uri="{FF2B5EF4-FFF2-40B4-BE49-F238E27FC236}">
                <a16:creationId xmlns:a16="http://schemas.microsoft.com/office/drawing/2014/main" id="{7B49318C-ED3B-A728-0EBA-23F1CAABE0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690" y="1011526"/>
            <a:ext cx="289957" cy="28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6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B376FF-B1F2-AE91-7DD8-C3F8480930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F657AD-2245-3F44-88F5-1470C1B37AEA}" type="datetime1">
              <a:rPr lang="en-NZ" smtClean="0"/>
              <a:t>01/11/2025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9D4566-2F2E-29E3-AFAA-F974203A0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06C3B-9A68-7023-B494-069E8933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68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8BF62-9905-5D06-2AB5-135A0C581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234DA-9A8C-23F3-66F4-DFB39BB04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AD1150-AEA1-B120-F0CB-2F53E3E24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63C371-9631-4103-4DC7-76C3FC8C21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21CB56-F68A-E84F-99B9-E44E738B7337}" type="datetime1">
              <a:rPr lang="en-NZ" smtClean="0"/>
              <a:t>01/11/2025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729EE-6F5F-99AB-910D-1A7B149E7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7C72F-0208-2890-C29F-3CFB58DAA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8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A04F0-365A-9050-EDEA-F21861F74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729ECF-01AD-B714-8C45-C2D6790CE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5148F-1E0C-2081-09C1-4E78B28A4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B4653-DFF2-D731-213C-056C2AA0E6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DB78DA-9055-744E-8C03-5E8674352E62}" type="datetime1">
              <a:rPr lang="en-NZ" smtClean="0"/>
              <a:t>01/11/2025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A8BF30-A334-3014-B52A-A45D73CE3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907C07-5514-FA52-1262-87AE79A49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4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95EBE0-2CE3-C44C-547A-8D2164F86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2B45E-C758-71F9-E2DE-4FC9E3562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96BC0-A73B-F68F-4867-D713DEC6D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solidFill>
            <a:srgbClr val="F5F5F5"/>
          </a:solidFill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64949"/>
                </a:solidFill>
                <a:latin typeface="Exo" pitchFamily="2" charset="77"/>
              </a:defRPr>
            </a:lvl1pPr>
          </a:lstStyle>
          <a:p>
            <a:r>
              <a:rPr lang="en-US" dirty="0"/>
              <a:t>Electric Umbrella  |  page: 3</a:t>
            </a:r>
          </a:p>
        </p:txBody>
      </p:sp>
    </p:spTree>
    <p:extLst>
      <p:ext uri="{BB962C8B-B14F-4D97-AF65-F5344CB8AC3E}">
        <p14:creationId xmlns:p14="http://schemas.microsoft.com/office/powerpoint/2010/main" val="215943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nton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_YIjtWT6mfs?feature=oembed" TargetMode="Externa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SkWOWpQXus?feature=oembed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C13AA2-0191-3CED-61AF-5A17C4A7F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593" y="1909160"/>
            <a:ext cx="2894365" cy="34163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227FAA2-4F26-D4A9-4BF7-3C2E6E069A00}"/>
              </a:ext>
            </a:extLst>
          </p:cNvPr>
          <p:cNvSpPr txBox="1">
            <a:spLocks/>
          </p:cNvSpPr>
          <p:nvPr/>
        </p:nvSpPr>
        <p:spPr>
          <a:xfrm>
            <a:off x="4857527" y="3257066"/>
            <a:ext cx="4432247" cy="16462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Kindness isn’t </a:t>
            </a:r>
            <a:br>
              <a:rPr lang="en-NZ" dirty="0"/>
            </a:br>
            <a:r>
              <a:rPr lang="en-NZ" dirty="0"/>
              <a:t>just for Christmas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5B4C2B7-6A2D-D850-E3A1-3E1ACCE51BD5}"/>
              </a:ext>
            </a:extLst>
          </p:cNvPr>
          <p:cNvSpPr txBox="1">
            <a:spLocks/>
          </p:cNvSpPr>
          <p:nvPr/>
        </p:nvSpPr>
        <p:spPr>
          <a:xfrm>
            <a:off x="5301594" y="2803200"/>
            <a:ext cx="3769966" cy="4214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Exo" pitchFamily="2" charset="77"/>
              </a:rPr>
              <a:t>Autumn: Term Two</a:t>
            </a:r>
          </a:p>
        </p:txBody>
      </p:sp>
      <p:pic>
        <p:nvPicPr>
          <p:cNvPr id="8" name="Graphic 7" descr="Leaf with solid fill">
            <a:extLst>
              <a:ext uri="{FF2B5EF4-FFF2-40B4-BE49-F238E27FC236}">
                <a16:creationId xmlns:a16="http://schemas.microsoft.com/office/drawing/2014/main" id="{E1125AE2-EAA8-C9CE-608C-ABDF1AE554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15128" y="2822941"/>
            <a:ext cx="363749" cy="36374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598577F-4305-0877-1B08-50BE7E8B1C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869" t="79839" r="337"/>
          <a:stretch>
            <a:fillRect/>
          </a:stretch>
        </p:blipFill>
        <p:spPr>
          <a:xfrm rot="10800000">
            <a:off x="-2" y="5325460"/>
            <a:ext cx="12192001" cy="153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1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85937D1-CA06-1517-507C-791F1CCE1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3" name="Graphic 2" descr="Video camera with solid fill">
            <a:extLst>
              <a:ext uri="{FF2B5EF4-FFF2-40B4-BE49-F238E27FC236}">
                <a16:creationId xmlns:a16="http://schemas.microsoft.com/office/drawing/2014/main" id="{3DFC18D3-7F10-E34D-B625-266F903458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1652" y="983609"/>
            <a:ext cx="317873" cy="317873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DE713B0-E58B-28C2-E640-A4686513C217}"/>
              </a:ext>
            </a:extLst>
          </p:cNvPr>
          <p:cNvSpPr txBox="1">
            <a:spLocks/>
          </p:cNvSpPr>
          <p:nvPr/>
        </p:nvSpPr>
        <p:spPr>
          <a:xfrm>
            <a:off x="879090" y="1445652"/>
            <a:ext cx="7300176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Kindness isn’t just for Christmas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718A2C54-45E1-9388-C68C-216F0099983D}"/>
              </a:ext>
            </a:extLst>
          </p:cNvPr>
          <p:cNvSpPr txBox="1">
            <a:spLocks/>
          </p:cNvSpPr>
          <p:nvPr/>
        </p:nvSpPr>
        <p:spPr>
          <a:xfrm>
            <a:off x="132644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Video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AF6AF7B7-1EF9-1987-E3AD-0A08AEE1D78F}"/>
              </a:ext>
            </a:extLst>
          </p:cNvPr>
          <p:cNvSpPr txBox="1">
            <a:spLocks/>
          </p:cNvSpPr>
          <p:nvPr/>
        </p:nvSpPr>
        <p:spPr>
          <a:xfrm>
            <a:off x="879089" y="2241952"/>
            <a:ext cx="9636511" cy="1694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/>
              <a:t>At this time of year, people reflect on the importance of kindness. We think that kindness is important to all people, at all times, </a:t>
            </a:r>
            <a:br>
              <a:rPr lang="en-NZ" sz="2400" dirty="0"/>
            </a:br>
            <a:r>
              <a:rPr lang="en-NZ" sz="2400" dirty="0"/>
              <a:t>so we wrote a song about it…</a:t>
            </a:r>
            <a:endParaRPr lang="en-NZ" sz="2400" dirty="0">
              <a:latin typeface="Exo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B0154D-63C0-BC53-BBF0-7B183991E65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6" name="Online Media 5" descr="Kindness Isn't Just For Christmas">
            <a:hlinkClick r:id="" action="ppaction://media"/>
            <a:extLst>
              <a:ext uri="{FF2B5EF4-FFF2-40B4-BE49-F238E27FC236}">
                <a16:creationId xmlns:a16="http://schemas.microsoft.com/office/drawing/2014/main" id="{B96E07C5-1C19-0E5F-433A-F3A523D414C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994385" y="3429000"/>
            <a:ext cx="4915513" cy="277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2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E7F526-C170-D938-7A3F-6183FFAD9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117604-B08C-68DE-C0FF-FEABF979B6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96F716C1-06A0-228F-B8FC-D888D306A6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6F1CE69-745D-48A0-9257-342AB00EADBA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9607014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talk about the song and the video….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D34CF39E-ED6B-58D0-E3CD-1D4FC268BAC2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2F4E2BF-ADB8-D812-2C03-830EDFE9310E}"/>
              </a:ext>
            </a:extLst>
          </p:cNvPr>
          <p:cNvSpPr txBox="1">
            <a:spLocks/>
          </p:cNvSpPr>
          <p:nvPr/>
        </p:nvSpPr>
        <p:spPr>
          <a:xfrm>
            <a:off x="879090" y="2129668"/>
            <a:ext cx="8648368" cy="4242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en-NZ" sz="2400" dirty="0"/>
              <a:t>How does the song make you feel, and why?</a:t>
            </a:r>
          </a:p>
          <a:p>
            <a:pPr fontAlgn="base">
              <a:lnSpc>
                <a:spcPct val="120000"/>
              </a:lnSpc>
            </a:pPr>
            <a:r>
              <a:rPr lang="en-NZ" sz="2400" dirty="0"/>
              <a:t>How does the video make you feel, and why?</a:t>
            </a:r>
          </a:p>
          <a:p>
            <a:pPr fontAlgn="base">
              <a:lnSpc>
                <a:spcPct val="120000"/>
              </a:lnSpc>
            </a:pPr>
            <a:r>
              <a:rPr lang="en-NZ" sz="2400" dirty="0"/>
              <a:t>How is this song and video different from </a:t>
            </a:r>
            <a:br>
              <a:rPr lang="en-NZ" sz="2400" dirty="0"/>
            </a:br>
            <a:r>
              <a:rPr lang="en-NZ" sz="2400" i="1" dirty="0"/>
              <a:t>‘No Such Thing as Normal’? </a:t>
            </a:r>
          </a:p>
          <a:p>
            <a:pPr fontAlgn="base">
              <a:lnSpc>
                <a:spcPct val="120000"/>
              </a:lnSpc>
            </a:pPr>
            <a:r>
              <a:rPr lang="en-NZ" sz="2400" dirty="0"/>
              <a:t>The video features people from different age groups and backgrounds. In what different ways were they getting involved in the fun?</a:t>
            </a:r>
          </a:p>
        </p:txBody>
      </p:sp>
    </p:spTree>
    <p:extLst>
      <p:ext uri="{BB962C8B-B14F-4D97-AF65-F5344CB8AC3E}">
        <p14:creationId xmlns:p14="http://schemas.microsoft.com/office/powerpoint/2010/main" val="185204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E996C-681F-0AF2-C1C0-BAF788CA6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9AFB46-C731-F74F-A722-0A588BDAE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E54AC6-9503-FDFD-D575-84781F8A05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A079E876-EE27-47E3-AB03-D5E8B2D317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C3130E9-AFB6-F272-D6D4-4625D5EA4810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9607014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talk about what the song means….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5F99BC4A-D9A5-F457-0223-CF7F34523A90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6E7FC88-A222-730E-580E-1777514C73FB}"/>
              </a:ext>
            </a:extLst>
          </p:cNvPr>
          <p:cNvSpPr txBox="1">
            <a:spLocks/>
          </p:cNvSpPr>
          <p:nvPr/>
        </p:nvSpPr>
        <p:spPr>
          <a:xfrm>
            <a:off x="879090" y="2238850"/>
            <a:ext cx="8648368" cy="4242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sz="2400" dirty="0"/>
              <a:t>Why do you think there’s a “magic in the air” </a:t>
            </a:r>
            <a:br>
              <a:rPr lang="en-NZ" sz="2400" dirty="0"/>
            </a:br>
            <a:r>
              <a:rPr lang="en-NZ" sz="2400" dirty="0"/>
              <a:t>during the festive season?</a:t>
            </a:r>
          </a:p>
          <a:p>
            <a:pPr fontAlgn="base"/>
            <a:r>
              <a:rPr lang="en-NZ" sz="2400" dirty="0"/>
              <a:t>How does the festive season make you feel?</a:t>
            </a:r>
          </a:p>
          <a:p>
            <a:pPr fontAlgn="base"/>
            <a:r>
              <a:rPr lang="en-NZ" sz="2400" dirty="0"/>
              <a:t>Why do you think the festive season might be harder for some people than others?</a:t>
            </a:r>
          </a:p>
          <a:p>
            <a:pPr fontAlgn="base"/>
            <a:r>
              <a:rPr lang="en-NZ" sz="2400" dirty="0"/>
              <a:t>How do you think we could make it easier for those that find it hard? </a:t>
            </a:r>
          </a:p>
          <a:p>
            <a:pPr fontAlgn="base"/>
            <a:r>
              <a:rPr lang="en-NZ" sz="2400" dirty="0"/>
              <a:t>What do you think the “gift that keeps on giving” is?</a:t>
            </a:r>
          </a:p>
          <a:p>
            <a:pPr fontAlgn="base"/>
            <a:r>
              <a:rPr lang="en-NZ" sz="2400" dirty="0"/>
              <a:t>What does it mean to “search for the Santa inside”?</a:t>
            </a:r>
          </a:p>
        </p:txBody>
      </p:sp>
    </p:spTree>
    <p:extLst>
      <p:ext uri="{BB962C8B-B14F-4D97-AF65-F5344CB8AC3E}">
        <p14:creationId xmlns:p14="http://schemas.microsoft.com/office/powerpoint/2010/main" val="3861815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 descr="Video camera with solid fill">
            <a:extLst>
              <a:ext uri="{FF2B5EF4-FFF2-40B4-BE49-F238E27FC236}">
                <a16:creationId xmlns:a16="http://schemas.microsoft.com/office/drawing/2014/main" id="{055A2B9F-6460-5E3E-AD5C-CCD50B7187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1652" y="983609"/>
            <a:ext cx="404955" cy="317873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8CF8E761-DA12-6B74-2405-3E8C03BEB4C3}"/>
              </a:ext>
            </a:extLst>
          </p:cNvPr>
          <p:cNvSpPr txBox="1">
            <a:spLocks/>
          </p:cNvSpPr>
          <p:nvPr/>
        </p:nvSpPr>
        <p:spPr>
          <a:xfrm>
            <a:off x="879090" y="1474227"/>
            <a:ext cx="9621762" cy="8117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r>
              <a:rPr lang="en-NZ" dirty="0"/>
              <a:t>Amy stars in the music video, lets hear her story…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4BA998E3-C50D-418E-0632-0DC87E375140}"/>
              </a:ext>
            </a:extLst>
          </p:cNvPr>
          <p:cNvSpPr txBox="1">
            <a:spLocks/>
          </p:cNvSpPr>
          <p:nvPr/>
        </p:nvSpPr>
        <p:spPr>
          <a:xfrm>
            <a:off x="1326448" y="991785"/>
            <a:ext cx="3196202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Video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54A28F-D6E9-1DA0-F6B6-FDD0C2F4BB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EDA67A-E9B7-F8D7-A8E1-21A693530EB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7" name="Online Media 6" descr="Plug In to Electric Umbrella - Amy">
            <a:hlinkClick r:id="" action="ppaction://media"/>
            <a:extLst>
              <a:ext uri="{FF2B5EF4-FFF2-40B4-BE49-F238E27FC236}">
                <a16:creationId xmlns:a16="http://schemas.microsoft.com/office/drawing/2014/main" id="{C5242A09-5E69-C26C-D5D0-E8120284B1D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990649" y="2287917"/>
            <a:ext cx="6375351" cy="360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56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FC7F4A-FFA6-222A-1532-CA0AC556B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BD9820C7-BE1D-3E2E-3084-F4700E2675A0}"/>
              </a:ext>
            </a:extLst>
          </p:cNvPr>
          <p:cNvSpPr txBox="1">
            <a:spLocks/>
          </p:cNvSpPr>
          <p:nvPr/>
        </p:nvSpPr>
        <p:spPr>
          <a:xfrm>
            <a:off x="893489" y="2219499"/>
            <a:ext cx="8018499" cy="46213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en-NZ" sz="2400" dirty="0"/>
              <a:t>Why do you think Dave, Lumi and the house staff feel </a:t>
            </a:r>
            <a:br>
              <a:rPr lang="en-NZ" sz="2400" dirty="0"/>
            </a:br>
            <a:r>
              <a:rPr lang="en-NZ" sz="2400" dirty="0"/>
              <a:t>like family to Amy?</a:t>
            </a:r>
          </a:p>
          <a:p>
            <a:pPr fontAlgn="base">
              <a:lnSpc>
                <a:spcPct val="120000"/>
              </a:lnSpc>
            </a:pPr>
            <a:r>
              <a:rPr lang="en-NZ" sz="2400" dirty="0"/>
              <a:t>Amy describes seeing some of her friends being ignored and being “put in a corner”. Why do you think this might happen and how do you think that makes her friends feel? </a:t>
            </a:r>
          </a:p>
          <a:p>
            <a:pPr fontAlgn="base">
              <a:lnSpc>
                <a:spcPct val="120000"/>
              </a:lnSpc>
            </a:pPr>
            <a:r>
              <a:rPr lang="en-NZ" sz="2400" dirty="0"/>
              <a:t>How does it feel to both give and receive kindness?</a:t>
            </a:r>
          </a:p>
          <a:p>
            <a:pPr fontAlgn="base">
              <a:lnSpc>
                <a:spcPct val="120000"/>
              </a:lnSpc>
            </a:pPr>
            <a:r>
              <a:rPr lang="en-NZ" sz="2400" dirty="0"/>
              <a:t>Why might it be hard to be kind sometimes? 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B261DABD-10BA-C4F6-3796-67D4B89BF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E0D6B19-AE53-4B1E-F789-B5B55F93EB02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talk about the video….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5D3991A-88BC-C29D-813D-198D8C631167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C9EFC26-947D-3596-BB8F-0432BF4996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0511F8-CF92-53FD-BB04-A913A511A1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7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297017-C6F3-CB0E-C42C-670171CCF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1891808E-AD26-489F-26B5-7869F5D503C1}"/>
              </a:ext>
            </a:extLst>
          </p:cNvPr>
          <p:cNvSpPr txBox="1">
            <a:spLocks/>
          </p:cNvSpPr>
          <p:nvPr/>
        </p:nvSpPr>
        <p:spPr>
          <a:xfrm>
            <a:off x="893489" y="2219499"/>
            <a:ext cx="7690953" cy="46213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en-NZ" sz="2400" dirty="0"/>
              <a:t>Can you think of acts of kindness that you’ve experienced in school / at home / on TV / in books?</a:t>
            </a:r>
          </a:p>
          <a:p>
            <a:pPr fontAlgn="base">
              <a:lnSpc>
                <a:spcPct val="120000"/>
              </a:lnSpc>
            </a:pPr>
            <a:r>
              <a:rPr lang="en-NZ" sz="2400" dirty="0"/>
              <a:t>What gifts of kindness might you give to people throughout the year?</a:t>
            </a:r>
          </a:p>
        </p:txBody>
      </p:sp>
      <p:pic>
        <p:nvPicPr>
          <p:cNvPr id="10" name="Graphic 9" descr="Chat with solid fill">
            <a:extLst>
              <a:ext uri="{FF2B5EF4-FFF2-40B4-BE49-F238E27FC236}">
                <a16:creationId xmlns:a16="http://schemas.microsoft.com/office/drawing/2014/main" id="{E4631BA5-BEEE-E234-8E2C-5A1FCFD33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60C8780-C8CF-DAA8-11E1-50D6FB7E1CF2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talk about the video….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93EFC9C0-25C8-1AEA-7A6C-58933F585594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4C476C-225D-CEFC-3B6F-7BE1DDF293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D66F7E5-B356-7729-E090-150659CFB5F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07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2EBF74-3E27-ADC6-9A08-E2996DB90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C16BCE58-853A-6807-9EEF-4A86BC5E6DBF}"/>
              </a:ext>
            </a:extLst>
          </p:cNvPr>
          <p:cNvSpPr/>
          <p:nvPr/>
        </p:nvSpPr>
        <p:spPr>
          <a:xfrm>
            <a:off x="7769643" y="3606085"/>
            <a:ext cx="2059646" cy="2190929"/>
          </a:xfrm>
          <a:prstGeom prst="rect">
            <a:avLst/>
          </a:prstGeom>
          <a:solidFill>
            <a:srgbClr val="FFDA2F">
              <a:alpha val="1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7B47FC8-28C1-2D7D-72D8-3C9C3BF0A80B}"/>
              </a:ext>
            </a:extLst>
          </p:cNvPr>
          <p:cNvSpPr/>
          <p:nvPr/>
        </p:nvSpPr>
        <p:spPr>
          <a:xfrm>
            <a:off x="2362711" y="3606086"/>
            <a:ext cx="2150772" cy="2190929"/>
          </a:xfrm>
          <a:prstGeom prst="rect">
            <a:avLst/>
          </a:prstGeom>
          <a:solidFill>
            <a:srgbClr val="FFDA2F">
              <a:alpha val="1451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9EB6733-3898-02FD-D465-B5339F149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869" t="79839" r="337"/>
          <a:stretch>
            <a:fillRect/>
          </a:stretch>
        </p:blipFill>
        <p:spPr>
          <a:xfrm rot="10800000">
            <a:off x="-2" y="5325460"/>
            <a:ext cx="12192001" cy="15325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CB4FDC-6741-2E73-81C6-122B15D2A9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13833"/>
            <a:ext cx="9144000" cy="20240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NZ" dirty="0"/>
              <a:t>Can you create one </a:t>
            </a:r>
            <a:br>
              <a:rPr lang="en-NZ" dirty="0"/>
            </a:br>
            <a:r>
              <a:rPr lang="en-NZ" dirty="0"/>
              <a:t>of the following?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808F8F-DFCF-4DF0-9C00-FD9A44DCBE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31127" y="937553"/>
            <a:ext cx="5929746" cy="609744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Exo" pitchFamily="2" charset="77"/>
              </a:rPr>
              <a:t>Creative Challenge: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E6568F6-4C6B-D242-84AE-421C0E6CE6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120" y="4748098"/>
            <a:ext cx="1581693" cy="186691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03535D5-1563-F4B8-312B-8A9CBC84B273}"/>
              </a:ext>
            </a:extLst>
          </p:cNvPr>
          <p:cNvSpPr txBox="1"/>
          <p:nvPr/>
        </p:nvSpPr>
        <p:spPr>
          <a:xfrm>
            <a:off x="2465179" y="3714174"/>
            <a:ext cx="19200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>
                <a:latin typeface="Exo" pitchFamily="2" charset="77"/>
              </a:rPr>
              <a:t>A </a:t>
            </a:r>
            <a:r>
              <a:rPr lang="en-NZ" b="1" dirty="0">
                <a:latin typeface="Exo" pitchFamily="2" charset="77"/>
              </a:rPr>
              <a:t>“Classroom Calendar of Kindness” </a:t>
            </a:r>
            <a:r>
              <a:rPr lang="en-NZ" dirty="0">
                <a:latin typeface="Exo" pitchFamily="2" charset="77"/>
              </a:rPr>
              <a:t>with acts of kindness planned throughout </a:t>
            </a:r>
            <a:br>
              <a:rPr lang="en-NZ" dirty="0">
                <a:latin typeface="Exo" pitchFamily="2" charset="77"/>
              </a:rPr>
            </a:br>
            <a:r>
              <a:rPr lang="en-NZ" dirty="0">
                <a:latin typeface="Exo" pitchFamily="2" charset="77"/>
              </a:rPr>
              <a:t>the term/year.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7E0AE80-DBC1-0722-5580-BF3743C7779A}"/>
              </a:ext>
            </a:extLst>
          </p:cNvPr>
          <p:cNvGrpSpPr/>
          <p:nvPr/>
        </p:nvGrpSpPr>
        <p:grpSpPr>
          <a:xfrm>
            <a:off x="4985403" y="3606086"/>
            <a:ext cx="2312320" cy="2190929"/>
            <a:chOff x="4951365" y="3606086"/>
            <a:chExt cx="2312320" cy="2190929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8C712E3-14A8-D795-B856-EC27506CE54D}"/>
                </a:ext>
              </a:extLst>
            </p:cNvPr>
            <p:cNvSpPr/>
            <p:nvPr/>
          </p:nvSpPr>
          <p:spPr>
            <a:xfrm>
              <a:off x="4951365" y="3606086"/>
              <a:ext cx="2312320" cy="2190929"/>
            </a:xfrm>
            <a:prstGeom prst="rect">
              <a:avLst/>
            </a:prstGeom>
            <a:solidFill>
              <a:srgbClr val="FFDA2F">
                <a:alpha val="14902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54DA861-1B60-D921-2E04-3A14B3241463}"/>
                </a:ext>
              </a:extLst>
            </p:cNvPr>
            <p:cNvSpPr txBox="1"/>
            <p:nvPr/>
          </p:nvSpPr>
          <p:spPr>
            <a:xfrm>
              <a:off x="5032171" y="3714174"/>
              <a:ext cx="2130962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NZ" dirty="0">
                  <a:latin typeface="Exo" pitchFamily="2" charset="77"/>
                </a:rPr>
                <a:t>A </a:t>
              </a:r>
              <a:r>
                <a:rPr lang="en-NZ" b="1" dirty="0">
                  <a:latin typeface="Exo" pitchFamily="2" charset="77"/>
                </a:rPr>
                <a:t>“Kindness Card</a:t>
              </a:r>
              <a:r>
                <a:rPr lang="en-NZ" dirty="0">
                  <a:latin typeface="Exo" pitchFamily="2" charset="77"/>
                </a:rPr>
                <a:t>” for someone in your class, family or community, designed to make them smile and feel appreciated.  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2E81703-228C-2000-7B7D-078F9774559E}"/>
              </a:ext>
            </a:extLst>
          </p:cNvPr>
          <p:cNvSpPr txBox="1"/>
          <p:nvPr/>
        </p:nvSpPr>
        <p:spPr>
          <a:xfrm>
            <a:off x="7810046" y="3714174"/>
            <a:ext cx="20192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NZ" dirty="0">
                <a:latin typeface="Exo" pitchFamily="2" charset="77"/>
              </a:rPr>
              <a:t>A recipe for a </a:t>
            </a:r>
            <a:r>
              <a:rPr lang="en-NZ" b="1" dirty="0">
                <a:latin typeface="Exo" pitchFamily="2" charset="77"/>
              </a:rPr>
              <a:t>“Kindness Cake”  </a:t>
            </a:r>
            <a:br>
              <a:rPr lang="en-NZ" b="1" dirty="0">
                <a:latin typeface="Exo" pitchFamily="2" charset="77"/>
              </a:rPr>
            </a:br>
            <a:r>
              <a:rPr lang="en-NZ" dirty="0">
                <a:latin typeface="Exo" pitchFamily="2" charset="77"/>
              </a:rPr>
              <a:t>- a sprinkle of respect, a spoonful of smiles, and a dollop of pride…</a:t>
            </a:r>
          </a:p>
        </p:txBody>
      </p:sp>
    </p:spTree>
    <p:extLst>
      <p:ext uri="{BB962C8B-B14F-4D97-AF65-F5344CB8AC3E}">
        <p14:creationId xmlns:p14="http://schemas.microsoft.com/office/powerpoint/2010/main" val="20835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A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AD714FD-B139-EB54-C5AF-4D471EB09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82014" y="1492539"/>
            <a:ext cx="4207091" cy="387292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D6386E6-AC9D-CBCE-F26D-FA14599DE46B}"/>
              </a:ext>
            </a:extLst>
          </p:cNvPr>
          <p:cNvGrpSpPr/>
          <p:nvPr/>
        </p:nvGrpSpPr>
        <p:grpSpPr>
          <a:xfrm>
            <a:off x="6941194" y="2835968"/>
            <a:ext cx="2755256" cy="1903754"/>
            <a:chOff x="6941194" y="2663440"/>
            <a:chExt cx="2755256" cy="1903754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5B20AF8-20BE-CA10-8839-22B09BE4F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41194" y="3413589"/>
              <a:ext cx="419100" cy="41910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DBDCAEB2-91B2-67FF-BB59-67DA67F73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41194" y="2663440"/>
              <a:ext cx="419100" cy="4191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65F9B014-70D6-1BC8-44B8-59D4EA9BD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941194" y="4148094"/>
              <a:ext cx="419100" cy="419100"/>
            </a:xfrm>
            <a:prstGeom prst="rect">
              <a:avLst/>
            </a:prstGeom>
          </p:spPr>
        </p:pic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A265ED1B-A916-5AB4-9712-BE387105CA3B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2709906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821B14A9-011E-9B16-5B9E-77250A43A70D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3429233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4" name="Subtitle 2">
              <a:extLst>
                <a:ext uri="{FF2B5EF4-FFF2-40B4-BE49-F238E27FC236}">
                  <a16:creationId xmlns:a16="http://schemas.microsoft.com/office/drawing/2014/main" id="{7FDABF5A-1E4A-DC94-AC94-80D9818F50B5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4163738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@</a:t>
              </a:r>
              <a:r>
                <a:rPr lang="en-US" sz="2000" dirty="0" err="1"/>
                <a:t>ElectricBrolly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639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25464</TotalTime>
  <Words>452</Words>
  <Application>Microsoft Macintosh PowerPoint</Application>
  <PresentationFormat>Widescreen</PresentationFormat>
  <Paragraphs>49</Paragraphs>
  <Slides>9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Anton</vt:lpstr>
      <vt:lpstr>Arial</vt:lpstr>
      <vt:lpstr>Calibri</vt:lpstr>
      <vt:lpstr>Exo</vt:lpstr>
      <vt:lpstr>Exo Medium</vt:lpstr>
      <vt:lpstr>Exo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create one  of the following?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Kayla Cranefield</dc:creator>
  <cp:lastModifiedBy>Kayla Cranefield</cp:lastModifiedBy>
  <cp:revision>26</cp:revision>
  <cp:lastPrinted>2025-08-29T10:12:10Z</cp:lastPrinted>
  <dcterms:created xsi:type="dcterms:W3CDTF">2025-07-30T21:32:52Z</dcterms:created>
  <dcterms:modified xsi:type="dcterms:W3CDTF">2025-11-02T13:18:22Z</dcterms:modified>
</cp:coreProperties>
</file>