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61" r:id="rId4"/>
    <p:sldId id="262" r:id="rId5"/>
    <p:sldId id="263" r:id="rId6"/>
    <p:sldId id="268" r:id="rId7"/>
    <p:sldId id="264" r:id="rId8"/>
    <p:sldId id="265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61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DA2F"/>
    <a:srgbClr val="EAEAEA"/>
    <a:srgbClr val="C8C8C8"/>
    <a:srgbClr val="1D1D1B"/>
    <a:srgbClr val="F5F5F5"/>
    <a:srgbClr val="464949"/>
    <a:srgbClr val="6C2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65"/>
    <p:restoredTop sz="82213"/>
  </p:normalViewPr>
  <p:slideViewPr>
    <p:cSldViewPr snapToGrid="0" showGuides="1">
      <p:cViewPr>
        <p:scale>
          <a:sx n="53" d="100"/>
          <a:sy n="53" d="100"/>
        </p:scale>
        <p:origin x="2536" y="1208"/>
      </p:cViewPr>
      <p:guideLst>
        <p:guide orient="horz" pos="4088"/>
        <p:guide pos="61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" d="100"/>
        <a:sy n="3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FFC6F-BABB-A645-86A0-244CDE5D0A39}" type="datetimeFigureOut">
              <a:rPr lang="en-US" smtClean="0"/>
              <a:t>8/31/25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B7312-A7E7-034D-8D8E-CA8160B13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Exo" pitchFamily="2" charset="77"/>
              </a:rPr>
              <a:t>Welcome!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2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49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What does Electric Umbrella use to unite people and help people express themselves?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What different things did you see the Electric Umbrella musicians doing in the performance videos?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How do you think they were feeling in the performance videos, and why?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Why do you think it’s important for a person to feel “seen, heard and valued”?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Do you think it’s harder for some people to feel like that and, if so, why?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Tom said, “You can change the piano, not the pianist.” What do you think he means?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dirty="0">
                <a:latin typeface="Exo Medium" pitchFamily="2" charset="77"/>
              </a:rPr>
              <a:t>Who do you think is responsible for making sure that everyone feels included in society?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35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584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How does the song make you feel, and why?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How does the video make you feel, and why?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What’s your favourite part of the song/ video, and why?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83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C1F55-CB3C-4ACA-3673-DD546A823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240107-7F51-2A6E-4075-71C5861871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9EC433-7F3A-80F1-8626-F03959A23C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Can your class do all of the challenges in the song?</a:t>
            </a:r>
          </a:p>
          <a:p>
            <a:pPr marL="628650" lvl="1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Sing like no-one’s listening</a:t>
            </a:r>
          </a:p>
          <a:p>
            <a:pPr marL="628650" lvl="1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Dance like no-one’s watching</a:t>
            </a:r>
          </a:p>
          <a:p>
            <a:pPr marL="628650" lvl="1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Give like no-one’s counting (high fives and smiles)</a:t>
            </a:r>
          </a:p>
          <a:p>
            <a:pPr marL="628650" lvl="1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Laugh like no-one’s judging (tell a joke to your class and the rule is that everyone laughs together!)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" pitchFamily="2" charset="77"/>
                <a:ea typeface="+mn-ea"/>
                <a:cs typeface="+mn-cs"/>
              </a:rPr>
              <a:t>How does it feel when everyone gets to be involved in the activities together?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101E73-3483-2D0A-28C3-C062CD44A3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737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do you think “Normal” means?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Why might someone want to be seen as “Normal”?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do you think “If you meet me where I am” means?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does it mean to “take a dance in someone else’s shoes” and why is it important?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In the song, there are gaps “Everyone’s a little bit……. And a little bit…….” Can you think of words, sounds, actions that might fill in the gaps? We’re not all the same as each other, we’re not even the same as ourselves!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How do you think we can encourage people to feel confident and comfortable in being themselves?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Is there another way to think about “Normal”?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45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73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How does the video make you feel?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Did anything surprise you in the video?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do you think William loves to do?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sort of challenges do you think William faces in order to do what he loves?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How does Electric Umbrella “meet William where he is” and why do you think that’s important?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What other challenges do you think William might face in daily life?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Can you think of a time when you’ve been faced with a challenge and had to overcome it? Did someone help you? Have you helped someone else to overcome a challenge?</a:t>
            </a:r>
          </a:p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NZ" sz="1100" b="0" i="0" kern="1200" dirty="0">
                <a:solidFill>
                  <a:schemeClr val="tx1"/>
                </a:solidFill>
                <a:effectLst/>
                <a:latin typeface="Exo Medium" pitchFamily="2" charset="77"/>
                <a:ea typeface="+mn-ea"/>
                <a:cs typeface="+mn-cs"/>
              </a:rPr>
              <a:t>Why is it important that we don’t think of everyone as being the same and needing the same things?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32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20A6-3F1A-63F2-54F3-D5A84ED59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C3756-796B-38A3-650D-A833ED6E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A1D1-F88A-0580-77DB-7CFDF9B0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C01194-A301-E147-BD7F-0CDD649E9A6B}" type="datetime1">
              <a:rPr lang="en-NZ" smtClean="0"/>
              <a:t>31/08/2025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8130-B1C8-BFB3-9E56-D7A4BB43A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B4B6-D9CA-879D-9E29-16F6C4BE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C58EF-0C2E-50E5-C05B-9517DDAF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BE189-A4C1-04D1-2553-F4CF7A13D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D43D2-4015-9FD2-4456-2637B7A6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FEBD71-23B5-144A-95D7-D8E014A08561}" type="datetime1">
              <a:rPr lang="en-NZ" smtClean="0"/>
              <a:t>31/08/2025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4A6BA-68BF-24DA-EB5B-A53D6B0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4EF7-0EAF-376A-945A-A5BA52AF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A04C0-C83B-4351-B449-072BC451C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AA152-72DE-268B-79F4-5D0EF2AE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51C5-14B8-3326-B04B-21B97391D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A09F75-6623-2D43-9357-BD1FD1FEB9E8}" type="datetime1">
              <a:rPr lang="en-NZ" smtClean="0"/>
              <a:t>31/08/2025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FEE4-7AB0-ED4D-915A-F56493C8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DB00C-A675-192B-408B-77E4E019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9E44-098C-4EC1-05F3-71537DE0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B26B03-28D1-1040-AC6B-6437664F37EE}" type="datetime1">
              <a:rPr lang="en-NZ" smtClean="0"/>
              <a:t>31/08/2025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91D73-6BF4-2BB7-0DEA-9F75B0834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D5E2A-EDB1-9E0E-9F2E-7B69DB13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77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6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2FCA-491C-0429-1C59-798CAA4D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A2122-EEC9-81AD-703B-AC662890C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50198-8F73-B6CA-E978-F1593A668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54A3CD-2B8B-0447-BA13-CBEC69C79F77}" type="datetime1">
              <a:rPr lang="en-NZ" smtClean="0"/>
              <a:t>31/08/2025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83ED-21DC-71F5-2E37-4EAA306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60A2B-A526-33F3-4271-C7128E6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AD1A6-98A2-2EB2-3923-2B703602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94342-A651-73E3-F0CF-B7A3E895A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AF8A7-2DDC-3430-4FE4-C58C8C0AF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9DA05-8C7D-FA86-33C3-9FB6FBBC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6D5C73-3CE3-754D-B18E-F2BBB228EB3E}" type="datetime1">
              <a:rPr lang="en-NZ" smtClean="0"/>
              <a:t>31/08/2025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C05-215C-F40B-8917-AAD43ED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3682-5CAB-6FF6-8F35-63BA4354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8B6F-AF77-B943-E441-6EC7CDFC1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EF44C-C173-C7BF-CF04-E6C1CC58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24016-E7C8-F81A-C5CA-8E75C356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3B389-9948-E926-CF76-302F488F5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DB459E-402F-DF96-38F2-E9CE601AE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71FC6-9B91-CABD-EC63-71F7A11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B76C4D-8D3E-6346-AF63-AB7AF0995063}" type="datetime1">
              <a:rPr lang="en-NZ" smtClean="0"/>
              <a:t>31/08/2025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EECB8-1735-687F-0087-358BF238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0C2E89-463A-E69B-8D3F-CE5FD93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8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47543-4298-A7C5-FA18-E1551846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D4B648-6C9B-1B4F-994F-8DF154962EDF}" type="datetime1">
              <a:rPr lang="en-NZ" smtClean="0"/>
              <a:t>31/08/2025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553E-7D54-7B51-C46A-DBBE9DA0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910DC2-46E3-4D54-F996-CDCD1370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E7BA3A-7A48-9F55-8208-FE8B27A1EA00}"/>
              </a:ext>
            </a:extLst>
          </p:cNvPr>
          <p:cNvSpPr txBox="1">
            <a:spLocks/>
          </p:cNvSpPr>
          <p:nvPr userDrawn="1"/>
        </p:nvSpPr>
        <p:spPr>
          <a:xfrm>
            <a:off x="879090" y="1445652"/>
            <a:ext cx="483616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Identity &amp; Difference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FA1CDF2-2A2E-E6D3-2A5D-455E351CE02D}"/>
              </a:ext>
            </a:extLst>
          </p:cNvPr>
          <p:cNvSpPr txBox="1">
            <a:spLocks/>
          </p:cNvSpPr>
          <p:nvPr userDrawn="1"/>
        </p:nvSpPr>
        <p:spPr>
          <a:xfrm>
            <a:off x="1240613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Autumn: Term One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60B077-531C-3B0D-2CD6-0FB7DE433E76}"/>
              </a:ext>
            </a:extLst>
          </p:cNvPr>
          <p:cNvSpPr txBox="1">
            <a:spLocks/>
          </p:cNvSpPr>
          <p:nvPr userDrawn="1"/>
        </p:nvSpPr>
        <p:spPr>
          <a:xfrm>
            <a:off x="879090" y="2375332"/>
            <a:ext cx="6384471" cy="1556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400" dirty="0"/>
              <a:t>Exploring how everyone is unique,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dismantling the idea of “normal”,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and building confidence in being yourself.</a:t>
            </a:r>
            <a:endParaRPr lang="en-US" sz="2400" b="1" dirty="0">
              <a:latin typeface="Exo SemiBold" pitchFamily="2" charset="77"/>
            </a:endParaRPr>
          </a:p>
        </p:txBody>
      </p:sp>
      <p:pic>
        <p:nvPicPr>
          <p:cNvPr id="9" name="Graphic 8" descr="Leaf with solid fill">
            <a:extLst>
              <a:ext uri="{FF2B5EF4-FFF2-40B4-BE49-F238E27FC236}">
                <a16:creationId xmlns:a16="http://schemas.microsoft.com/office/drawing/2014/main" id="{7B49318C-ED3B-A728-0EBA-23F1CAABE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690" y="1011526"/>
            <a:ext cx="289957" cy="28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B376FF-B1F2-AE91-7DD8-C3F84809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F657AD-2245-3F44-88F5-1470C1B37AEA}" type="datetime1">
              <a:rPr lang="en-NZ" smtClean="0"/>
              <a:t>31/08/2025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D4566-2F2E-29E3-AFAA-F974203A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06C3B-9A68-7023-B494-069E8933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8BF62-9905-5D06-2AB5-135A0C581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234DA-9A8C-23F3-66F4-DFB39BB04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AD1150-AEA1-B120-F0CB-2F53E3E24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3C371-9631-4103-4DC7-76C3FC8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21CB56-F68A-E84F-99B9-E44E738B7337}" type="datetime1">
              <a:rPr lang="en-NZ" smtClean="0"/>
              <a:t>31/08/2025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729EE-6F5F-99AB-910D-1A7B149E7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7C72F-0208-2890-C29F-3CFB58DA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A04F0-365A-9050-EDEA-F21861F7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29ECF-01AD-B714-8C45-C2D6790CE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5148F-1E0C-2081-09C1-4E78B28A4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B4653-DFF2-D731-213C-056C2AA0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DB78DA-9055-744E-8C03-5E8674352E62}" type="datetime1">
              <a:rPr lang="en-NZ" smtClean="0"/>
              <a:t>31/08/2025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8BF30-A334-3014-B52A-A45D73CE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07C07-5514-FA52-1262-87AE79A4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5EBE0-2CE3-C44C-547A-8D2164F8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2B45E-C758-71F9-E2DE-4FC9E3562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96BC0-A73B-F68F-4867-D713DEC6D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64949"/>
                </a:solidFill>
                <a:latin typeface="Exo" pitchFamily="2" charset="77"/>
              </a:defRPr>
            </a:lvl1pPr>
          </a:lstStyle>
          <a:p>
            <a:r>
              <a:rPr lang="en-US" dirty="0"/>
              <a:t>Electric Umbrella  |  page: 3</a:t>
            </a:r>
          </a:p>
        </p:txBody>
      </p:sp>
    </p:spTree>
    <p:extLst>
      <p:ext uri="{BB962C8B-B14F-4D97-AF65-F5344CB8AC3E}">
        <p14:creationId xmlns:p14="http://schemas.microsoft.com/office/powerpoint/2010/main" val="21594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to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OdwdByCHyQ?feature=oembed" TargetMode="Externa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X280Jaf66o?feature=oembed" TargetMode="Externa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9-lJ8RqHRw?feature=oembed" TargetMode="Externa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C13AA2-0191-3CED-61AF-5A17C4A7F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593" y="1909160"/>
            <a:ext cx="2894365" cy="34163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27FAA2-4F26-D4A9-4BF7-3C2E6E069A00}"/>
              </a:ext>
            </a:extLst>
          </p:cNvPr>
          <p:cNvSpPr txBox="1">
            <a:spLocks/>
          </p:cNvSpPr>
          <p:nvPr/>
        </p:nvSpPr>
        <p:spPr>
          <a:xfrm>
            <a:off x="4857527" y="3257067"/>
            <a:ext cx="5810473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No Such Thing as Normal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B4C2B7-6A2D-D850-E3A1-3E1ACCE51BD5}"/>
              </a:ext>
            </a:extLst>
          </p:cNvPr>
          <p:cNvSpPr txBox="1">
            <a:spLocks/>
          </p:cNvSpPr>
          <p:nvPr/>
        </p:nvSpPr>
        <p:spPr>
          <a:xfrm>
            <a:off x="5301594" y="2803200"/>
            <a:ext cx="3769966" cy="421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Exo" pitchFamily="2" charset="77"/>
              </a:rPr>
              <a:t>Autumn: Term One</a:t>
            </a:r>
          </a:p>
        </p:txBody>
      </p:sp>
      <p:pic>
        <p:nvPicPr>
          <p:cNvPr id="8" name="Graphic 7" descr="Leaf with solid fill">
            <a:extLst>
              <a:ext uri="{FF2B5EF4-FFF2-40B4-BE49-F238E27FC236}">
                <a16:creationId xmlns:a16="http://schemas.microsoft.com/office/drawing/2014/main" id="{E1125AE2-EAA8-C9CE-608C-ABDF1AE55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5128" y="2822941"/>
            <a:ext cx="363749" cy="36374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598577F-4305-0877-1B08-50BE7E8B1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2EBF74-3E27-ADC6-9A08-E2996DB90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D9EB6733-3898-02FD-D465-B5339F149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CB4FDC-6741-2E73-81C6-122B15D2A9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13833"/>
            <a:ext cx="9144000" cy="20240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NZ" dirty="0"/>
              <a:t>Create your own </a:t>
            </a:r>
            <a:br>
              <a:rPr lang="en-NZ" dirty="0"/>
            </a:br>
            <a:r>
              <a:rPr lang="en-NZ" dirty="0"/>
              <a:t>Inclusion Superhero!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08F8F-DFCF-4DF0-9C00-FD9A44DCB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1127" y="937553"/>
            <a:ext cx="5929746" cy="609744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Exo" pitchFamily="2" charset="77"/>
              </a:rPr>
              <a:t>Creative Challenge: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FE1F65-6AAB-43D7-03D0-19505F4CC7CF}"/>
              </a:ext>
            </a:extLst>
          </p:cNvPr>
          <p:cNvGrpSpPr/>
          <p:nvPr/>
        </p:nvGrpSpPr>
        <p:grpSpPr>
          <a:xfrm>
            <a:off x="2465354" y="4401024"/>
            <a:ext cx="2023183" cy="1478605"/>
            <a:chOff x="2379626" y="4401024"/>
            <a:chExt cx="2023183" cy="1478605"/>
          </a:xfrm>
        </p:grpSpPr>
        <p:sp>
          <p:nvSpPr>
            <p:cNvPr id="4" name="Rectangular Callout 3">
              <a:extLst>
                <a:ext uri="{FF2B5EF4-FFF2-40B4-BE49-F238E27FC236}">
                  <a16:creationId xmlns:a16="http://schemas.microsoft.com/office/drawing/2014/main" id="{43053985-2AEC-C593-4A50-4CA1CBE77A5E}"/>
                </a:ext>
              </a:extLst>
            </p:cNvPr>
            <p:cNvSpPr/>
            <p:nvPr/>
          </p:nvSpPr>
          <p:spPr>
            <a:xfrm rot="318978">
              <a:off x="2379626" y="4401024"/>
              <a:ext cx="2023183" cy="1478605"/>
            </a:xfrm>
            <a:prstGeom prst="wedgeRectCallo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C35E184-B6BE-C1E0-F3EC-1F49C0FFE9DE}"/>
                </a:ext>
              </a:extLst>
            </p:cNvPr>
            <p:cNvSpPr txBox="1"/>
            <p:nvPr/>
          </p:nvSpPr>
          <p:spPr>
            <a:xfrm rot="318978">
              <a:off x="2568422" y="4549889"/>
              <a:ext cx="17319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>
                  <a:latin typeface="Exo Medium" pitchFamily="2" charset="77"/>
                </a:rPr>
                <a:t>What sort of qualities and superpowers do they have?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02AA73-5B1D-D6B5-9D81-39942B6C11C5}"/>
              </a:ext>
            </a:extLst>
          </p:cNvPr>
          <p:cNvGrpSpPr/>
          <p:nvPr/>
        </p:nvGrpSpPr>
        <p:grpSpPr>
          <a:xfrm>
            <a:off x="4291308" y="3577407"/>
            <a:ext cx="1614791" cy="1018008"/>
            <a:chOff x="4291308" y="3577407"/>
            <a:chExt cx="1614791" cy="1018008"/>
          </a:xfrm>
        </p:grpSpPr>
        <p:sp>
          <p:nvSpPr>
            <p:cNvPr id="5" name="Oval Callout 4">
              <a:extLst>
                <a:ext uri="{FF2B5EF4-FFF2-40B4-BE49-F238E27FC236}">
                  <a16:creationId xmlns:a16="http://schemas.microsoft.com/office/drawing/2014/main" id="{4042CBB3-DA59-296E-5553-4CCCB8CD252F}"/>
                </a:ext>
              </a:extLst>
            </p:cNvPr>
            <p:cNvSpPr/>
            <p:nvPr/>
          </p:nvSpPr>
          <p:spPr>
            <a:xfrm rot="303962">
              <a:off x="4291308" y="3577407"/>
              <a:ext cx="1614791" cy="1018008"/>
            </a:xfrm>
            <a:prstGeom prst="wedgeEllipseCallo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92DD8A-D4E7-1665-E56C-64DF881FC820}"/>
                </a:ext>
              </a:extLst>
            </p:cNvPr>
            <p:cNvSpPr txBox="1"/>
            <p:nvPr/>
          </p:nvSpPr>
          <p:spPr>
            <a:xfrm rot="303962">
              <a:off x="4439790" y="3758806"/>
              <a:ext cx="13138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NZ" dirty="0"/>
                <a:t>What are they called?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05E7AEE-E9C3-5C67-DAC1-FFA97A835DC5}"/>
              </a:ext>
            </a:extLst>
          </p:cNvPr>
          <p:cNvGrpSpPr/>
          <p:nvPr/>
        </p:nvGrpSpPr>
        <p:grpSpPr>
          <a:xfrm>
            <a:off x="4795227" y="4778646"/>
            <a:ext cx="1866730" cy="1478605"/>
            <a:chOff x="4795227" y="4778646"/>
            <a:chExt cx="1866730" cy="1478605"/>
          </a:xfrm>
        </p:grpSpPr>
        <p:sp>
          <p:nvSpPr>
            <p:cNvPr id="6" name="Rounded Rectangular Callout 5">
              <a:extLst>
                <a:ext uri="{FF2B5EF4-FFF2-40B4-BE49-F238E27FC236}">
                  <a16:creationId xmlns:a16="http://schemas.microsoft.com/office/drawing/2014/main" id="{54AFE3D7-1452-636C-E1E6-253B3D8D9629}"/>
                </a:ext>
              </a:extLst>
            </p:cNvPr>
            <p:cNvSpPr/>
            <p:nvPr/>
          </p:nvSpPr>
          <p:spPr>
            <a:xfrm flipH="1">
              <a:off x="4795227" y="4778646"/>
              <a:ext cx="1866730" cy="1478605"/>
            </a:xfrm>
            <a:prstGeom prst="wedgeRoundRectCallo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81544FD-FD41-D828-3137-8B1D6ACEB34C}"/>
                </a:ext>
              </a:extLst>
            </p:cNvPr>
            <p:cNvSpPr txBox="1"/>
            <p:nvPr/>
          </p:nvSpPr>
          <p:spPr>
            <a:xfrm>
              <a:off x="4940814" y="4917783"/>
              <a:ext cx="16147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>
                  <a:latin typeface="Exo" pitchFamily="2" charset="77"/>
                </a:rPr>
                <a:t>Do they work on their own, or as part of a team?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536D8C-87E1-9D1F-4359-2493E8ED61F3}"/>
              </a:ext>
            </a:extLst>
          </p:cNvPr>
          <p:cNvGrpSpPr/>
          <p:nvPr/>
        </p:nvGrpSpPr>
        <p:grpSpPr>
          <a:xfrm>
            <a:off x="6807544" y="3884708"/>
            <a:ext cx="2237739" cy="1478605"/>
            <a:chOff x="6807544" y="3884708"/>
            <a:chExt cx="2237739" cy="1478605"/>
          </a:xfrm>
        </p:grpSpPr>
        <p:sp>
          <p:nvSpPr>
            <p:cNvPr id="10" name="Rectangular Callout 9">
              <a:extLst>
                <a:ext uri="{FF2B5EF4-FFF2-40B4-BE49-F238E27FC236}">
                  <a16:creationId xmlns:a16="http://schemas.microsoft.com/office/drawing/2014/main" id="{73F975FA-AD4D-5EB7-4547-3502E623569B}"/>
                </a:ext>
              </a:extLst>
            </p:cNvPr>
            <p:cNvSpPr/>
            <p:nvPr/>
          </p:nvSpPr>
          <p:spPr>
            <a:xfrm flipH="1">
              <a:off x="6807544" y="3884708"/>
              <a:ext cx="2237739" cy="1478605"/>
            </a:xfrm>
            <a:prstGeom prst="wedgeRectCallo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D61CE3-FA13-5FE0-6823-564EC7CB8CFD}"/>
                </a:ext>
              </a:extLst>
            </p:cNvPr>
            <p:cNvSpPr txBox="1"/>
            <p:nvPr/>
          </p:nvSpPr>
          <p:spPr>
            <a:xfrm>
              <a:off x="6996343" y="4011271"/>
              <a:ext cx="19799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>
                  <a:latin typeface="Exo" pitchFamily="2" charset="77"/>
                </a:rPr>
                <a:t>What’s their favourite food, colour, song, animal, hobby??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C76749C-D450-1DA0-CACE-11A0A5A6886D}"/>
              </a:ext>
            </a:extLst>
          </p:cNvPr>
          <p:cNvGrpSpPr/>
          <p:nvPr/>
        </p:nvGrpSpPr>
        <p:grpSpPr>
          <a:xfrm>
            <a:off x="9174994" y="4156732"/>
            <a:ext cx="2237739" cy="1862861"/>
            <a:chOff x="9174994" y="4156732"/>
            <a:chExt cx="2237739" cy="1862861"/>
          </a:xfrm>
        </p:grpSpPr>
        <p:sp>
          <p:nvSpPr>
            <p:cNvPr id="12" name="Oval Callout 11">
              <a:extLst>
                <a:ext uri="{FF2B5EF4-FFF2-40B4-BE49-F238E27FC236}">
                  <a16:creationId xmlns:a16="http://schemas.microsoft.com/office/drawing/2014/main" id="{F5B480A0-7911-DFDB-0C42-2429764D55EA}"/>
                </a:ext>
              </a:extLst>
            </p:cNvPr>
            <p:cNvSpPr/>
            <p:nvPr/>
          </p:nvSpPr>
          <p:spPr>
            <a:xfrm rot="459385">
              <a:off x="9174994" y="4156732"/>
              <a:ext cx="2237739" cy="1862861"/>
            </a:xfrm>
            <a:prstGeom prst="wedgeEllipseCallou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3E1330-65CC-FB08-D6D5-7B9EA3AE1DE9}"/>
                </a:ext>
              </a:extLst>
            </p:cNvPr>
            <p:cNvSpPr txBox="1"/>
            <p:nvPr/>
          </p:nvSpPr>
          <p:spPr>
            <a:xfrm rot="459385">
              <a:off x="9520808" y="4523029"/>
              <a:ext cx="16147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>
                  <a:latin typeface="Exo" pitchFamily="2" charset="77"/>
                </a:rPr>
                <a:t>Do they have their own unique logo or costume?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EE6568F6-4C6B-D242-84AE-421C0E6CE6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20" y="4590949"/>
            <a:ext cx="1714833" cy="202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AD714FD-B139-EB54-C5AF-4D471EB09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2014" y="1492539"/>
            <a:ext cx="4207091" cy="38729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D6386E6-AC9D-CBCE-F26D-FA14599DE46B}"/>
              </a:ext>
            </a:extLst>
          </p:cNvPr>
          <p:cNvGrpSpPr/>
          <p:nvPr/>
        </p:nvGrpSpPr>
        <p:grpSpPr>
          <a:xfrm>
            <a:off x="6941194" y="2835968"/>
            <a:ext cx="2755256" cy="1903754"/>
            <a:chOff x="6941194" y="2663440"/>
            <a:chExt cx="2755256" cy="1903754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5B20AF8-20BE-CA10-8839-22B09BE4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1194" y="3413589"/>
              <a:ext cx="419100" cy="4191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BDCAEB2-91B2-67FF-BB59-67DA67F7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194" y="2663440"/>
              <a:ext cx="419100" cy="4191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5F9B014-70D6-1BC8-44B8-59D4EA9BD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41194" y="4148094"/>
              <a:ext cx="419100" cy="419100"/>
            </a:xfrm>
            <a:prstGeom prst="rect">
              <a:avLst/>
            </a:prstGeom>
          </p:spPr>
        </p:pic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A265ED1B-A916-5AB4-9712-BE387105CA3B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2709906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821B14A9-011E-9B16-5B9E-77250A43A70D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3429233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7FDABF5A-1E4A-DC94-AC94-80D9818F50B5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4163738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@</a:t>
              </a:r>
              <a:r>
                <a:rPr lang="en-US" sz="2000" dirty="0" err="1"/>
                <a:t>ElectricBrolly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39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5937D1-CA06-1517-507C-791F1CCE1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3" name="Graphic 2" descr="Video camera with solid fill">
            <a:extLst>
              <a:ext uri="{FF2B5EF4-FFF2-40B4-BE49-F238E27FC236}">
                <a16:creationId xmlns:a16="http://schemas.microsoft.com/office/drawing/2014/main" id="{3DFC18D3-7F10-E34D-B625-266F90345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pic>
        <p:nvPicPr>
          <p:cNvPr id="4" name="Online Media 7" descr="Electric Umbrella - Interview with founders Mel Boda &amp; Tom Billington">
            <a:hlinkClick r:id="" action="ppaction://media"/>
            <a:extLst>
              <a:ext uri="{FF2B5EF4-FFF2-40B4-BE49-F238E27FC236}">
                <a16:creationId xmlns:a16="http://schemas.microsoft.com/office/drawing/2014/main" id="{17AECA7A-A8DE-006F-0B0C-1C40D7B26C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rcRect/>
          <a:stretch>
            <a:fillRect/>
          </a:stretch>
        </p:blipFill>
        <p:spPr>
          <a:xfrm>
            <a:off x="994386" y="3103066"/>
            <a:ext cx="5492388" cy="310319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DE713B0-E58B-28C2-E640-A4686513C217}"/>
              </a:ext>
            </a:extLst>
          </p:cNvPr>
          <p:cNvSpPr txBox="1">
            <a:spLocks/>
          </p:cNvSpPr>
          <p:nvPr/>
        </p:nvSpPr>
        <p:spPr>
          <a:xfrm>
            <a:off x="879090" y="1445652"/>
            <a:ext cx="730017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What is Electric Umbrella?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718A2C54-45E1-9388-C68C-216F0099983D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F6AF7B7-1EF9-1987-E3AD-0A08AEE1D78F}"/>
              </a:ext>
            </a:extLst>
          </p:cNvPr>
          <p:cNvSpPr txBox="1">
            <a:spLocks/>
          </p:cNvSpPr>
          <p:nvPr/>
        </p:nvSpPr>
        <p:spPr>
          <a:xfrm>
            <a:off x="879090" y="2375332"/>
            <a:ext cx="7896920" cy="4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Here are co-founders, Tom and Mel, to tell you more…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0154D-63C0-BC53-BBF0-7B183991E65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2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E7F526-C170-D938-7A3F-6183FFAD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17604-B08C-68DE-C0FF-FEABF979B6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49FE64-087B-8BAE-5E7E-F6E0F82D87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664" y="3163825"/>
            <a:ext cx="3340100" cy="1943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2525D3-1D22-61BE-DBD2-7FE086C78F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2446" y="3163825"/>
            <a:ext cx="3327400" cy="19431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C3A5CF-49E5-90EB-50B8-9B5FFEEB4D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9528" y="3163825"/>
            <a:ext cx="3340100" cy="1943100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6F716C1-06A0-228F-B8FC-D888D306A6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F1CE69-745D-48A0-9257-342AB00EADB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video….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34CF39E-ED6B-58D0-E3CD-1D4FC268BAC2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2F4E2BF-ADB8-D812-2C03-830EDFE9310E}"/>
              </a:ext>
            </a:extLst>
          </p:cNvPr>
          <p:cNvSpPr txBox="1">
            <a:spLocks/>
          </p:cNvSpPr>
          <p:nvPr/>
        </p:nvSpPr>
        <p:spPr>
          <a:xfrm>
            <a:off x="879090" y="2375332"/>
            <a:ext cx="7896920" cy="4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What, How, Why?</a:t>
            </a:r>
          </a:p>
        </p:txBody>
      </p:sp>
    </p:spTree>
    <p:extLst>
      <p:ext uri="{BB962C8B-B14F-4D97-AF65-F5344CB8AC3E}">
        <p14:creationId xmlns:p14="http://schemas.microsoft.com/office/powerpoint/2010/main" val="185204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descr="Electric Umbrella - No Such Thing As Normal (Official Music Video)">
            <a:hlinkClick r:id="" action="ppaction://media"/>
            <a:extLst>
              <a:ext uri="{FF2B5EF4-FFF2-40B4-BE49-F238E27FC236}">
                <a16:creationId xmlns:a16="http://schemas.microsoft.com/office/drawing/2014/main" id="{4B224AF5-1CA9-4BC1-CD51-9A597BE158F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82663" y="3429000"/>
            <a:ext cx="4917467" cy="2778369"/>
          </a:xfrm>
          <a:prstGeom prst="rect">
            <a:avLst/>
          </a:prstGeom>
        </p:spPr>
      </p:pic>
      <p:pic>
        <p:nvPicPr>
          <p:cNvPr id="10" name="Graphic 9" descr="Video camera with solid fill">
            <a:extLst>
              <a:ext uri="{FF2B5EF4-FFF2-40B4-BE49-F238E27FC236}">
                <a16:creationId xmlns:a16="http://schemas.microsoft.com/office/drawing/2014/main" id="{B249A595-A839-B55E-4E8C-D0D36CBB2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A230662-17B3-35FB-6E07-7F734A9A6D6F}"/>
              </a:ext>
            </a:extLst>
          </p:cNvPr>
          <p:cNvSpPr txBox="1">
            <a:spLocks/>
          </p:cNvSpPr>
          <p:nvPr/>
        </p:nvSpPr>
        <p:spPr>
          <a:xfrm>
            <a:off x="879090" y="1474227"/>
            <a:ext cx="730017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No Such Thing as Normal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8A5A1F0D-DF96-89C0-ED98-C4EEB5A0E1E5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6F81CC5-0624-AC7B-AE0D-8BC494A75A51}"/>
              </a:ext>
            </a:extLst>
          </p:cNvPr>
          <p:cNvSpPr txBox="1">
            <a:spLocks/>
          </p:cNvSpPr>
          <p:nvPr/>
        </p:nvSpPr>
        <p:spPr>
          <a:xfrm>
            <a:off x="879090" y="2375332"/>
            <a:ext cx="8964158" cy="797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/>
              <a:t>At Electric Umbrella, we believe that there’s </a:t>
            </a:r>
            <a:r>
              <a:rPr lang="en-NZ" sz="2400" i="1" dirty="0"/>
              <a:t>“No Such </a:t>
            </a:r>
            <a:br>
              <a:rPr lang="en-NZ" sz="2400" i="1" dirty="0"/>
            </a:br>
            <a:r>
              <a:rPr lang="en-NZ" sz="2400" i="1" dirty="0"/>
              <a:t>Thing as Normal”, </a:t>
            </a:r>
            <a:r>
              <a:rPr lang="en-NZ" sz="2400" dirty="0"/>
              <a:t>and we wrote a song all about it…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BA1AC7-C861-9E4F-91DE-E5083DD747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D01828-4924-C3DD-7761-2820DBB194D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59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4B539-774E-2098-2D61-E99638DE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EAC337-5AD6-B376-984F-0276477A29DB}"/>
              </a:ext>
            </a:extLst>
          </p:cNvPr>
          <p:cNvSpPr txBox="1">
            <a:spLocks/>
          </p:cNvSpPr>
          <p:nvPr/>
        </p:nvSpPr>
        <p:spPr>
          <a:xfrm>
            <a:off x="893490" y="2538748"/>
            <a:ext cx="8107468" cy="570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How does the song and video make you feel?</a:t>
            </a:r>
          </a:p>
        </p:txBody>
      </p:sp>
      <p:pic>
        <p:nvPicPr>
          <p:cNvPr id="4" name="Graphic 3" descr="Chat with solid fill">
            <a:extLst>
              <a:ext uri="{FF2B5EF4-FFF2-40B4-BE49-F238E27FC236}">
                <a16:creationId xmlns:a16="http://schemas.microsoft.com/office/drawing/2014/main" id="{B20CD75E-E259-2B5B-767E-9D85BE238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A4651F9-5AAC-03DE-3606-CB4E757DFFB4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640785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song and the video….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9BB4DBA-44A1-3218-3CCD-4D1AB1625B22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4A567950-7D0A-C181-3ED4-68A1364C8FDA}"/>
              </a:ext>
            </a:extLst>
          </p:cNvPr>
          <p:cNvSpPr txBox="1">
            <a:spLocks/>
          </p:cNvSpPr>
          <p:nvPr/>
        </p:nvSpPr>
        <p:spPr>
          <a:xfrm>
            <a:off x="876733" y="3279219"/>
            <a:ext cx="9865111" cy="1075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4800" spc="1400" dirty="0">
                <a:latin typeface="Exo" pitchFamily="2" charset="77"/>
              </a:rPr>
              <a:t>🙂😄🤪🤨🧐🤩😒☹️😐😧😬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4C1A622-0BCD-9FF5-B282-24FF6BAF45E6}"/>
              </a:ext>
            </a:extLst>
          </p:cNvPr>
          <p:cNvSpPr txBox="1">
            <a:spLocks/>
          </p:cNvSpPr>
          <p:nvPr/>
        </p:nvSpPr>
        <p:spPr>
          <a:xfrm>
            <a:off x="893490" y="4570977"/>
            <a:ext cx="8107468" cy="570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What’s your favourite part?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DA1AB4-7994-BB45-2762-987D78D6A1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002D73-E864-7EBC-5059-085F10FBBD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2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74E57-2720-A508-A755-9C4F0CEFA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07BCE1E-EE64-CF01-F026-24679744AED0}"/>
              </a:ext>
            </a:extLst>
          </p:cNvPr>
          <p:cNvSpPr txBox="1">
            <a:spLocks/>
          </p:cNvSpPr>
          <p:nvPr/>
        </p:nvSpPr>
        <p:spPr>
          <a:xfrm>
            <a:off x="893490" y="2538748"/>
            <a:ext cx="8107468" cy="570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Can your class do the song challenges?</a:t>
            </a:r>
          </a:p>
        </p:txBody>
      </p:sp>
      <p:pic>
        <p:nvPicPr>
          <p:cNvPr id="4" name="Graphic 3" descr="Chat with solid fill">
            <a:extLst>
              <a:ext uri="{FF2B5EF4-FFF2-40B4-BE49-F238E27FC236}">
                <a16:creationId xmlns:a16="http://schemas.microsoft.com/office/drawing/2014/main" id="{861587D5-CA7C-F21F-1D19-1C041C260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6D10241-47AE-8B4F-DA3A-055B31558D32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640785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song and the video….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5BEB63D-FA3C-5BBE-96FE-D3209F30F710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F02CB3-6117-8B06-35E7-058F32A63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A84350-75B5-7B86-B26D-42BDC38F35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A61CBC-CA20-BAC4-8807-CFFB661598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429" y="3128953"/>
            <a:ext cx="5854700" cy="33909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96F716-939F-A51E-0507-C897D603519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50000" r="50000"/>
          <a:stretch>
            <a:fillRect/>
          </a:stretch>
        </p:blipFill>
        <p:spPr>
          <a:xfrm>
            <a:off x="956559" y="4805353"/>
            <a:ext cx="28956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F6200-4A01-7A34-E19A-99413A80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EACE106-9CBD-3C9A-4863-F88CF7785E54}"/>
              </a:ext>
            </a:extLst>
          </p:cNvPr>
          <p:cNvSpPr txBox="1">
            <a:spLocks/>
          </p:cNvSpPr>
          <p:nvPr/>
        </p:nvSpPr>
        <p:spPr>
          <a:xfrm>
            <a:off x="893490" y="2538748"/>
            <a:ext cx="8107468" cy="3538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What is “Normal”?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NZ" sz="2400" dirty="0">
                <a:latin typeface="Exo" pitchFamily="2" charset="77"/>
              </a:rPr>
              <a:t>How would you fill in the gaps in the song?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NZ" sz="2400" dirty="0">
                <a:latin typeface="Exo" pitchFamily="2" charset="77"/>
              </a:rPr>
              <a:t>	</a:t>
            </a:r>
            <a:r>
              <a:rPr lang="en-NZ" sz="2400" i="1" dirty="0"/>
              <a:t>“Everyone’s a little bit…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NZ" sz="2400" i="1" dirty="0"/>
              <a:t>	And a little bit...” </a:t>
            </a:r>
            <a:endParaRPr lang="en-NZ" sz="2400" dirty="0">
              <a:latin typeface="Exo" pitchFamily="2" charset="77"/>
            </a:endParaRPr>
          </a:p>
        </p:txBody>
      </p:sp>
      <p:pic>
        <p:nvPicPr>
          <p:cNvPr id="4" name="Graphic 3" descr="Chat with solid fill">
            <a:extLst>
              <a:ext uri="{FF2B5EF4-FFF2-40B4-BE49-F238E27FC236}">
                <a16:creationId xmlns:a16="http://schemas.microsoft.com/office/drawing/2014/main" id="{60E59018-AA7E-A3A4-64A8-DBE416A318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E69C800-D85C-7FF6-9BAB-A024D8FB0B23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10640785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what the song means….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0871FA5-4BFA-C1B8-FFA9-01AA5FD794BF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B0AF6F-E986-82D6-5CF8-E1CF31650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498FA0-94A8-6394-88B5-BD714D81E7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2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William's story">
            <a:hlinkClick r:id="" action="ppaction://media"/>
            <a:extLst>
              <a:ext uri="{FF2B5EF4-FFF2-40B4-BE49-F238E27FC236}">
                <a16:creationId xmlns:a16="http://schemas.microsoft.com/office/drawing/2014/main" id="{3ACFCAD7-9D2F-F2A9-07BB-996B421B116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90649" y="2592498"/>
            <a:ext cx="6398003" cy="3614871"/>
          </a:xfrm>
          <a:prstGeom prst="rect">
            <a:avLst/>
          </a:prstGeom>
        </p:spPr>
      </p:pic>
      <p:pic>
        <p:nvPicPr>
          <p:cNvPr id="15" name="Graphic 14" descr="Video camera with solid fill">
            <a:extLst>
              <a:ext uri="{FF2B5EF4-FFF2-40B4-BE49-F238E27FC236}">
                <a16:creationId xmlns:a16="http://schemas.microsoft.com/office/drawing/2014/main" id="{055A2B9F-6460-5E3E-AD5C-CCD50B7187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404955" cy="317873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CF8E761-DA12-6B74-2405-3E8C03BEB4C3}"/>
              </a:ext>
            </a:extLst>
          </p:cNvPr>
          <p:cNvSpPr txBox="1">
            <a:spLocks/>
          </p:cNvSpPr>
          <p:nvPr/>
        </p:nvSpPr>
        <p:spPr>
          <a:xfrm>
            <a:off x="879090" y="1474227"/>
            <a:ext cx="930008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Let’s meet William and hear his story…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4BA998E3-C50D-418E-0632-0DC87E375140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3196202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54A28F-D6E9-1DA0-F6B6-FDD0C2F4BB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EDA67A-E9B7-F8D7-A8E1-21A693530EB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FC7F4A-FFA6-222A-1532-CA0AC556B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3C281C-0961-3475-0537-8CF1A813F9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50" y="3241085"/>
            <a:ext cx="4432300" cy="2552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4B5B16-7B82-365D-9E60-8DA092AD4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9121" y="3241085"/>
            <a:ext cx="4379632" cy="25527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BD9820C7-BE1D-3E2E-3084-F4700E2675A0}"/>
              </a:ext>
            </a:extLst>
          </p:cNvPr>
          <p:cNvSpPr txBox="1">
            <a:spLocks/>
          </p:cNvSpPr>
          <p:nvPr/>
        </p:nvSpPr>
        <p:spPr>
          <a:xfrm>
            <a:off x="893490" y="2538748"/>
            <a:ext cx="8107468" cy="570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Thoughts, feelings and understanding…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B261DABD-10BA-C4F6-3796-67D4B89BF4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E0D6B19-AE53-4B1E-F789-B5B55F93EB02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video….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5D3991A-88BC-C29D-813D-198D8C631167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9EFC26-947D-3596-BB8F-0432BF4996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0511F8-CF92-53FD-BB04-A913A511A1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24343</TotalTime>
  <Words>737</Words>
  <Application>Microsoft Macintosh PowerPoint</Application>
  <PresentationFormat>Widescreen</PresentationFormat>
  <Paragraphs>83</Paragraphs>
  <Slides>11</Slides>
  <Notes>11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Anton</vt:lpstr>
      <vt:lpstr>Arial</vt:lpstr>
      <vt:lpstr>Calibri</vt:lpstr>
      <vt:lpstr>Exo</vt:lpstr>
      <vt:lpstr>Exo Medium</vt:lpstr>
      <vt:lpstr>Exo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Create your own  Inclusion Superhero!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Kayla Cranefield</dc:creator>
  <cp:lastModifiedBy>Kayla Cranefield</cp:lastModifiedBy>
  <cp:revision>23</cp:revision>
  <cp:lastPrinted>2025-08-29T10:12:10Z</cp:lastPrinted>
  <dcterms:created xsi:type="dcterms:W3CDTF">2025-07-30T21:32:52Z</dcterms:created>
  <dcterms:modified xsi:type="dcterms:W3CDTF">2025-08-31T16:30:44Z</dcterms:modified>
</cp:coreProperties>
</file>